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70" r:id="rId2"/>
    <p:sldId id="990" r:id="rId3"/>
    <p:sldId id="326" r:id="rId4"/>
    <p:sldId id="995" r:id="rId5"/>
    <p:sldId id="976" r:id="rId6"/>
    <p:sldId id="1002" r:id="rId7"/>
    <p:sldId id="1003" r:id="rId8"/>
    <p:sldId id="1004" r:id="rId9"/>
    <p:sldId id="1005" r:id="rId10"/>
    <p:sldId id="1006" r:id="rId11"/>
    <p:sldId id="1007" r:id="rId12"/>
    <p:sldId id="1008" r:id="rId13"/>
    <p:sldId id="1009" r:id="rId14"/>
    <p:sldId id="1010" r:id="rId15"/>
    <p:sldId id="1011" r:id="rId16"/>
    <p:sldId id="1012" r:id="rId17"/>
    <p:sldId id="1013" r:id="rId18"/>
    <p:sldId id="1014" r:id="rId19"/>
    <p:sldId id="1015" r:id="rId20"/>
    <p:sldId id="1016" r:id="rId21"/>
    <p:sldId id="1017" r:id="rId22"/>
    <p:sldId id="1018" r:id="rId23"/>
    <p:sldId id="1019" r:id="rId24"/>
    <p:sldId id="1020" r:id="rId25"/>
    <p:sldId id="1001" r:id="rId26"/>
    <p:sldId id="725" r:id="rId27"/>
    <p:sldId id="538" r:id="rId28"/>
    <p:sldId id="377" r:id="rId29"/>
  </p:sldIdLst>
  <p:sldSz cx="9144000" cy="6858000" type="screen4x3"/>
  <p:notesSz cx="7099300" cy="10234613"/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A49E"/>
    <a:srgbClr val="9F3DA5"/>
    <a:srgbClr val="003399"/>
    <a:srgbClr val="000066"/>
    <a:srgbClr val="3399FF"/>
    <a:srgbClr val="0033CC"/>
    <a:srgbClr val="000099"/>
    <a:srgbClr val="808080"/>
    <a:srgbClr val="5F5F5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34"/>
    <p:restoredTop sz="94254"/>
  </p:normalViewPr>
  <p:slideViewPr>
    <p:cSldViewPr showGuides="1">
      <p:cViewPr varScale="1">
        <p:scale>
          <a:sx n="70" d="100"/>
          <a:sy n="70" d="100"/>
        </p:scale>
        <p:origin x="438" y="48"/>
      </p:cViewPr>
      <p:guideLst>
        <p:guide orient="horz" pos="217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The University of Adelaide, School of Computer Science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algn="r"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r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5F4F664-1650-487E-AD75-73178DC41CC4}" type="datetime3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18 September 2020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Chapter 2 — Instructions: Language of the Computer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algn="r" defTabSz="967105">
              <a:defRPr sz="1300">
                <a:latin typeface="Times New Roman" panose="02020603050405020304" charset="0"/>
              </a:defRPr>
            </a:lvl1pPr>
          </a:lstStyle>
          <a:p>
            <a:pPr marL="0" marR="0" lvl="0" indent="0" algn="r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2502937-4162-4EF3-B0BD-7E4AA460D5DF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Arial" panose="020B0604020202020204" pitchFamily="34" charset="0"/>
              </a:rPr>
              <a:t>‹#›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077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The University of Adelaide, School of Computer Science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algn="r"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r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511245-2F95-47BF-8A9E-A618464C88CC}" type="datetime3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18 September 2020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4100" name="Rectangle 4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0600" y="768350"/>
            <a:ext cx="5118100" cy="383857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Click to edit Master text styles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Second level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Third level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Fourth level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Chapter 2 — Instructions: Language of the Computer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algn="r" defTabSz="967105">
              <a:defRPr sz="1300">
                <a:latin typeface="Times New Roman" panose="02020603050405020304" charset="0"/>
              </a:defRPr>
            </a:lvl1pPr>
          </a:lstStyle>
          <a:p>
            <a:pPr marL="0" marR="0" lvl="0" indent="0" algn="r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F0C3C9C-4F57-4EAF-9DFC-8E5CF829FAB8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Arial" panose="020B0604020202020204" pitchFamily="34" charset="0"/>
              </a:rPr>
              <a:t>‹#›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067185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 txBox="1">
            <a:spLocks noGrp="1" noChangeArrowheads="1"/>
          </p:cNvSpPr>
          <p:nvPr>
            <p:ph type="hdr" sz="quarter"/>
          </p:nvPr>
        </p:nvSpPr>
        <p:spPr bwMode="auto"/>
        <p:txBody>
          <a:bodyPr wrap="square" lIns="96661" tIns="48331" rIns="96661" bIns="48331" numCol="1" anchor="t" anchorCtr="0" compatLnSpc="1"/>
          <a:lstStyle>
            <a:lvl1pPr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742950" indent="-28575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2pPr>
            <a:lvl3pPr marL="11430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3pPr>
            <a:lvl4pPr marL="16002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4pPr>
            <a:lvl5pPr marL="20574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5pPr>
            <a:lvl6pPr marL="25146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6pPr>
            <a:lvl7pPr marL="29718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7pPr>
            <a:lvl8pPr marL="34290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8pPr>
            <a:lvl9pPr marL="38862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9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The University of Adelaide, School of Computer Science</a:t>
            </a:r>
          </a:p>
        </p:txBody>
      </p:sp>
      <p:sp>
        <p:nvSpPr>
          <p:cNvPr id="20483" name="Rectangle 3"/>
          <p:cNvSpPr txBox="1">
            <a:spLocks noGrp="1" noChangeArrowheads="1"/>
          </p:cNvSpPr>
          <p:nvPr>
            <p:ph type="dt" sz="half"/>
          </p:nvPr>
        </p:nvSpPr>
        <p:spPr bwMode="auto"/>
        <p:txBody>
          <a:bodyPr wrap="square" lIns="96661" tIns="48331" rIns="96661" bIns="48331" numCol="1" anchor="t" anchorCtr="0" compatLnSpc="1"/>
          <a:lstStyle>
            <a:lvl1pPr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742950" indent="-28575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2pPr>
            <a:lvl3pPr marL="11430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3pPr>
            <a:lvl4pPr marL="16002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4pPr>
            <a:lvl5pPr marL="20574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5pPr>
            <a:lvl6pPr marL="25146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6pPr>
            <a:lvl7pPr marL="29718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7pPr>
            <a:lvl8pPr marL="34290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8pPr>
            <a:lvl9pPr marL="38862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9pPr>
          </a:lstStyle>
          <a:p>
            <a:pPr marL="0" marR="0" lvl="0" indent="0" algn="r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19CAC58-94A5-469B-8DEA-186603CBD80E}" type="datetime3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18 September 2020</a:t>
            </a:fld>
            <a:endParaRPr kumimoji="0" lang="en-US" sz="13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20484" name="Rectangle 6"/>
          <p:cNvSpPr txBox="1">
            <a:spLocks noGrp="1" noChangeArrowheads="1"/>
          </p:cNvSpPr>
          <p:nvPr>
            <p:ph type="ftr" sz="quarter"/>
          </p:nvPr>
        </p:nvSpPr>
        <p:spPr bwMode="auto"/>
        <p:txBody>
          <a:bodyPr wrap="square" lIns="96661" tIns="48331" rIns="96661" bIns="48331" numCol="1" anchor="b" anchorCtr="0" compatLnSpc="1"/>
          <a:lstStyle>
            <a:lvl1pPr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742950" indent="-28575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2pPr>
            <a:lvl3pPr marL="11430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3pPr>
            <a:lvl4pPr marL="16002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4pPr>
            <a:lvl5pPr marL="20574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5pPr>
            <a:lvl6pPr marL="25146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6pPr>
            <a:lvl7pPr marL="29718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7pPr>
            <a:lvl8pPr marL="34290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8pPr>
            <a:lvl9pPr marL="38862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9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Chapter 2 — Instructions: Language of the Computer</a:t>
            </a:r>
          </a:p>
        </p:txBody>
      </p:sp>
      <p:sp>
        <p:nvSpPr>
          <p:cNvPr id="6148" name="Rectangle 7"/>
          <p:cNvSpPr txBox="1">
            <a:spLocks noGrp="1"/>
          </p:cNvSpPr>
          <p:nvPr>
            <p:ph type="sldNum" sz="quarter"/>
          </p:nvPr>
        </p:nvSpPr>
        <p:spPr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6661" tIns="48331" rIns="96661" bIns="48331" anchor="b"/>
          <a:lstStyle/>
          <a:p>
            <a:pPr lvl="0" algn="r" defTabSz="967105" eaLnBrk="1" hangingPunct="1"/>
            <a:fld id="{9A0DB2DC-4C9A-4742-B13C-FB6460FD3503}" type="slidenum">
              <a:rPr lang="en-US" altLang="zh-CN" sz="1300" dirty="0">
                <a:latin typeface="Times New Roman" panose="02020603050405020304" charset="0"/>
              </a:rPr>
              <a:t>1</a:t>
            </a:fld>
            <a:endParaRPr lang="en-US" altLang="zh-CN" sz="1300" dirty="0">
              <a:latin typeface="Times New Roman" panose="02020603050405020304" charset="0"/>
            </a:endParaRPr>
          </a:p>
        </p:txBody>
      </p:sp>
      <p:sp>
        <p:nvSpPr>
          <p:cNvPr id="6149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50" name="Rectangle 3"/>
          <p:cNvSpPr>
            <a:spLocks noGrp="1"/>
          </p:cNvSpPr>
          <p:nvPr>
            <p:ph type="body"/>
          </p:nvPr>
        </p:nvSpPr>
        <p:spPr/>
        <p:txBody>
          <a:bodyPr wrap="square" lIns="96661" tIns="48331" rIns="96661" bIns="48331" anchor="t"/>
          <a:lstStyle/>
          <a:p>
            <a:pPr lvl="0" eaLnBrk="1" hangingPunct="1"/>
            <a:endParaRPr lang="en-AU" altLang="x-none" dirty="0"/>
          </a:p>
        </p:txBody>
      </p:sp>
    </p:spTree>
    <p:extLst>
      <p:ext uri="{BB962C8B-B14F-4D97-AF65-F5344CB8AC3E}">
        <p14:creationId xmlns:p14="http://schemas.microsoft.com/office/powerpoint/2010/main" val="32432799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92829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2733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9677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0414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40942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06801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44606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6675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4870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6301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22530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2531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99396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49641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78968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0589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5036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9048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86649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83412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3932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6502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81922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23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9854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en-US" strike="noStrike" noProof="1" smtClean="0"/>
              <a:t>Click to edit Master subtitle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19"/>
          <p:cNvSpPr>
            <a:spLocks noChangeArrowheads="1"/>
          </p:cNvSpPr>
          <p:nvPr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Rectangle 20"/>
          <p:cNvSpPr>
            <a:spLocks noChangeArrowheads="1"/>
          </p:cNvSpPr>
          <p:nvPr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Rectangle 21"/>
          <p:cNvSpPr>
            <a:spLocks noChangeArrowheads="1"/>
          </p:cNvSpPr>
          <p:nvPr/>
        </p:nvSpPr>
        <p:spPr bwMode="auto">
          <a:xfrm>
            <a:off x="2341563" y="1916113"/>
            <a:ext cx="6623050" cy="46038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Rectangle 38"/>
          <p:cNvSpPr>
            <a:spLocks noChangeArrowheads="1"/>
          </p:cNvSpPr>
          <p:nvPr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14" name="Rectangle 39"/>
          <p:cNvSpPr>
            <a:spLocks noChangeArrowheads="1"/>
          </p:cNvSpPr>
          <p:nvPr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5" name="Text Box 42"/>
          <p:cNvSpPr txBox="1">
            <a:spLocks noChangeArrowheads="1"/>
          </p:cNvSpPr>
          <p:nvPr/>
        </p:nvSpPr>
        <p:spPr bwMode="auto">
          <a:xfrm>
            <a:off x="8388350" y="6497638"/>
            <a:ext cx="576263" cy="2746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C6593B8-455B-4147-8342-0DD5E2CC034A}" type="slidenum">
              <a:rPr kumimoji="0" lang="en-AU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‹#›</a:t>
            </a:fld>
            <a:endParaRPr kumimoji="0" lang="en-GB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28650" y="365125"/>
            <a:ext cx="78867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-76200" y="6400800"/>
            <a:ext cx="1905000" cy="457200"/>
          </a:xfrm>
        </p:spPr>
        <p:txBody>
          <a:bodyPr/>
          <a:lstStyle/>
          <a:p>
            <a:pPr lvl="0"/>
            <a:r>
              <a:t>11.</a:t>
            </a:r>
            <a:fld id="{9A0DB2DC-4C9A-4742-B13C-FB6460FD3503}" type="slidenum">
              <a:rPr lang="en-US" sz="2000" b="1">
                <a:solidFill>
                  <a:schemeClr val="bg2"/>
                </a:solidFill>
                <a:latin typeface="Arial" panose="020B0604020202020204" pitchFamily="34" charset="0"/>
              </a:rPr>
              <a:t>‹#›</a:t>
            </a:fld>
            <a:endParaRPr lang="en-US" sz="2000" b="1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35" b="1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3108960" y="6377939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9/18/2020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664737" y="6243369"/>
            <a:ext cx="575572" cy="253360"/>
          </a:xfrm>
          <a:prstGeom prst="rect">
            <a:avLst/>
          </a:prstGeom>
        </p:spPr>
        <p:txBody>
          <a:bodyPr lIns="0" tIns="0" rIns="0" bIns="0"/>
          <a:lstStyle>
            <a:lvl1pPr>
              <a:defRPr sz="1710" b="1" i="0">
                <a:solidFill>
                  <a:srgbClr val="1B1B1B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0795">
              <a:lnSpc>
                <a:spcPts val="1815"/>
              </a:lnSpc>
            </a:pPr>
            <a:r>
              <a:rPr lang="en-IN" spc="-4" smtClean="0"/>
              <a:t>13.</a:t>
            </a:r>
            <a:fld id="{81D60167-4931-47E6-BA6A-407CBD079E47}" type="slidenum">
              <a:rPr lang="en-IN" spc="-4" smtClean="0"/>
              <a:t>‹#›</a:t>
            </a:fld>
            <a:endParaRPr spc="-4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>
            <a:lvl1pPr>
              <a:defRPr sz="2800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200"/>
            </a:lvl4pPr>
            <a:lvl5pPr>
              <a:defRPr sz="1200"/>
            </a:lvl5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27672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 indent="-285750"/>
            <a:r>
              <a:rPr lang="en-US" dirty="0"/>
              <a:t>Second level</a:t>
            </a:r>
          </a:p>
          <a:p>
            <a:pPr lvl="2" indent="-228600"/>
            <a:r>
              <a:rPr lang="en-US" dirty="0"/>
              <a:t>Third level</a:t>
            </a:r>
          </a:p>
          <a:p>
            <a:pPr lvl="3" indent="-228600"/>
            <a:r>
              <a:rPr lang="en-US" dirty="0"/>
              <a:t>Fourth level</a:t>
            </a:r>
          </a:p>
          <a:p>
            <a:pPr lvl="4" indent="-228600"/>
            <a:r>
              <a:rPr lang="en-US" dirty="0"/>
              <a:t>Fifth level</a:t>
            </a:r>
          </a:p>
        </p:txBody>
      </p:sp>
      <p:graphicFrame>
        <p:nvGraphicFramePr>
          <p:cNvPr id="1028" name="Object 4"/>
          <p:cNvGraphicFramePr>
            <a:graphicFrameLocks noChangeAspect="1"/>
          </p:cNvGraphicFramePr>
          <p:nvPr/>
        </p:nvGraphicFramePr>
        <p:xfrm>
          <a:off x="0" y="6229350"/>
          <a:ext cx="914400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8" r:id="rId19" imgW="9538335" imgH="663575" progId="">
                  <p:embed/>
                </p:oleObj>
              </mc:Choice>
              <mc:Fallback>
                <p:oleObj r:id="rId19" imgW="9538335" imgH="663575" progId="">
                  <p:embed/>
                  <p:pic>
                    <p:nvPicPr>
                      <p:cNvPr id="0" name="Picture 3075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0" y="6229350"/>
                        <a:ext cx="9144000" cy="6286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0" y="6059488"/>
            <a:ext cx="4932363" cy="465138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S.V.JANSI RANI/Assoc Prof /CSE/SSNCE</a:t>
            </a:r>
          </a:p>
        </p:txBody>
      </p:sp>
      <p:sp>
        <p:nvSpPr>
          <p:cNvPr id="7" name="Text Box 42"/>
          <p:cNvSpPr txBox="1">
            <a:spLocks noChangeArrowheads="1"/>
          </p:cNvSpPr>
          <p:nvPr/>
        </p:nvSpPr>
        <p:spPr bwMode="auto">
          <a:xfrm>
            <a:off x="6804025" y="6035675"/>
            <a:ext cx="1439863" cy="4603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AD55843-A326-468F-ADB2-F18F489A1FD3}" type="slidenum">
              <a:rPr kumimoji="0" lang="en-AU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‹#›</a:t>
            </a:fld>
            <a:r>
              <a:rPr kumimoji="0" lang="en-A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/</a:t>
            </a:r>
            <a:r>
              <a:rPr kumimoji="0" lang="en-US" altLang="en-A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67</a:t>
            </a:r>
            <a:endParaRPr kumimoji="0" lang="en-AU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1"/>
          <p:cNvSpPr/>
          <p:nvPr/>
        </p:nvSpPr>
        <p:spPr>
          <a:xfrm>
            <a:off x="2843213" y="886460"/>
            <a:ext cx="3829895" cy="58477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>
              <a:spcBef>
                <a:spcPct val="20000"/>
              </a:spcBef>
              <a:buClr>
                <a:schemeClr val="tx1"/>
              </a:buClr>
              <a:buSzPct val="60000"/>
            </a:pPr>
            <a:r>
              <a:rPr lang="en-US" altLang="en-GB" dirty="0" smtClean="0">
                <a:solidFill>
                  <a:srgbClr val="000099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Connecting Devices</a:t>
            </a:r>
          </a:p>
        </p:txBody>
      </p:sp>
      <p:sp>
        <p:nvSpPr>
          <p:cNvPr id="5122" name="Rectangle 12"/>
          <p:cNvSpPr/>
          <p:nvPr/>
        </p:nvSpPr>
        <p:spPr>
          <a:xfrm>
            <a:off x="2843213" y="2060575"/>
            <a:ext cx="5832475" cy="10334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20000"/>
              </a:spcBef>
              <a:buClr>
                <a:schemeClr val="tx1"/>
              </a:buClr>
              <a:buSzPct val="60000"/>
            </a:pPr>
            <a:r>
              <a:rPr lang="en-AU" altLang="x-none" sz="1800" dirty="0">
                <a:solidFill>
                  <a:srgbClr val="0066FF"/>
                </a:solidFill>
                <a:latin typeface="Arial" panose="020B0604020202020204" pitchFamily="34" charset="0"/>
              </a:rPr>
              <a:t>S.V.Jansi Rani</a:t>
            </a:r>
          </a:p>
          <a:p>
            <a:pPr>
              <a:spcBef>
                <a:spcPct val="20000"/>
              </a:spcBef>
              <a:buClr>
                <a:schemeClr val="tx1"/>
              </a:buClr>
              <a:buSzPct val="60000"/>
            </a:pPr>
            <a:r>
              <a:rPr lang="en-AU" altLang="x-none" sz="1800" dirty="0">
                <a:solidFill>
                  <a:srgbClr val="0066FF"/>
                </a:solidFill>
                <a:latin typeface="Arial" panose="020B0604020202020204" pitchFamily="34" charset="0"/>
              </a:rPr>
              <a:t>Associate Professor  / CSE</a:t>
            </a:r>
            <a:endParaRPr lang="en-GB" altLang="x-none" sz="1800" dirty="0">
              <a:solidFill>
                <a:srgbClr val="000099"/>
              </a:solidFill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tx1"/>
              </a:buClr>
              <a:buSzPct val="60000"/>
            </a:pPr>
            <a:endParaRPr lang="en-GB" altLang="x-none" sz="1800" dirty="0">
              <a:solidFill>
                <a:srgbClr val="0066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123" name="Text Box 13"/>
          <p:cNvSpPr txBox="1"/>
          <p:nvPr/>
        </p:nvSpPr>
        <p:spPr>
          <a:xfrm>
            <a:off x="2268538" y="0"/>
            <a:ext cx="4359275" cy="7080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algn="ctr">
              <a:spcBef>
                <a:spcPct val="20000"/>
              </a:spcBef>
              <a:buClr>
                <a:schemeClr val="tx1"/>
              </a:buClr>
              <a:buSzPct val="60000"/>
            </a:pPr>
            <a:r>
              <a:rPr lang="en-US" sz="4000" dirty="0">
                <a:solidFill>
                  <a:schemeClr val="bg1"/>
                </a:solidFill>
                <a:latin typeface="Times New Roman" panose="02020603050405020304" charset="0"/>
              </a:rPr>
              <a:t>Computer Networks</a:t>
            </a:r>
            <a:endParaRPr lang="en-GB" altLang="x-none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124" name="Rectangle 40"/>
          <p:cNvSpPr txBox="1"/>
          <p:nvPr/>
        </p:nvSpPr>
        <p:spPr>
          <a:xfrm>
            <a:off x="1044575" y="6454775"/>
            <a:ext cx="7272338" cy="35877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</a:pPr>
            <a:endParaRPr lang="en-AU" altLang="en-US" sz="1200" b="1" dirty="0">
              <a:solidFill>
                <a:schemeClr val="bg1"/>
              </a:solidFill>
              <a:latin typeface="Verdana" panose="020B0604030504040204" pitchFamily="34" charset="0"/>
            </a:endParaRPr>
          </a:p>
        </p:txBody>
      </p:sp>
      <p:pic>
        <p:nvPicPr>
          <p:cNvPr id="15364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4810"/>
            <a:ext cx="2030095" cy="26187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3241261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3444518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3741923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1591772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359586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1092036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915729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10188872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12792518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1341407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EA49E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3408680" y="394335"/>
            <a:ext cx="2022475" cy="58356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AGENDA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21508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>
              <a:latin typeface="Times New Roman" panose="02020603050405020304" charset="0"/>
            </a:endParaRPr>
          </a:p>
        </p:txBody>
      </p:sp>
      <p:sp>
        <p:nvSpPr>
          <p:cNvPr id="21509" name="Rectangle 8"/>
          <p:cNvSpPr/>
          <p:nvPr/>
        </p:nvSpPr>
        <p:spPr>
          <a:xfrm>
            <a:off x="381000" y="1371283"/>
            <a:ext cx="8077200" cy="28931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just" eaLnBrk="0" hangingPunct="0">
              <a:buFont typeface="Arial" panose="020B0604020202020204" pitchFamily="34" charset="0"/>
            </a:pPr>
            <a:r>
              <a:rPr lang="en-US" sz="2800" b="1" dirty="0" smtClean="0">
                <a:latin typeface="Times-Roman"/>
              </a:rPr>
              <a:t>Connecting Devices</a:t>
            </a:r>
            <a:endParaRPr lang="en-US" sz="2800" b="1" dirty="0" smtClean="0">
              <a:latin typeface="Times-Roman"/>
            </a:endParaRPr>
          </a:p>
          <a:p>
            <a:pPr algn="just" eaLnBrk="0" hangingPunct="0">
              <a:buFont typeface="Arial" panose="020B0604020202020204" pitchFamily="34" charset="0"/>
            </a:pPr>
            <a:endParaRPr lang="en-US" sz="2800" b="1" dirty="0">
              <a:latin typeface="Times-Roman"/>
            </a:endParaRPr>
          </a:p>
          <a:p>
            <a:pPr marL="742950" lvl="2" indent="-285750" algn="just" eaLnBrk="0" hangingPunct="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Times-Roman"/>
              </a:rPr>
              <a:t>Hubs</a:t>
            </a:r>
            <a:endParaRPr lang="en-US" sz="1800" dirty="0" smtClean="0">
              <a:latin typeface="Times-Roman"/>
            </a:endParaRPr>
          </a:p>
          <a:p>
            <a:pPr marL="742950" lvl="2" indent="-285750" algn="just" eaLnBrk="0" hangingPunct="0">
              <a:buFont typeface="Arial" panose="020B0604020202020204" pitchFamily="34" charset="0"/>
              <a:buChar char="•"/>
            </a:pPr>
            <a:endParaRPr lang="en-US" sz="1800" dirty="0" smtClean="0">
              <a:latin typeface="Times-Roman"/>
            </a:endParaRPr>
          </a:p>
          <a:p>
            <a:pPr marL="742950" lvl="2" indent="-285750" algn="just" eaLnBrk="0" hangingPunct="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Times-Roman"/>
              </a:rPr>
              <a:t>Link layer Switches</a:t>
            </a:r>
            <a:endParaRPr lang="en-US" sz="1800" dirty="0" smtClean="0">
              <a:latin typeface="Times-Roman"/>
            </a:endParaRPr>
          </a:p>
          <a:p>
            <a:pPr marL="742950" lvl="2" indent="-285750" algn="just" eaLnBrk="0" hangingPunct="0">
              <a:buFont typeface="Arial" panose="020B0604020202020204" pitchFamily="34" charset="0"/>
              <a:buChar char="•"/>
            </a:pPr>
            <a:endParaRPr lang="en-US" sz="1800" dirty="0" smtClean="0">
              <a:latin typeface="Times-Roman"/>
            </a:endParaRPr>
          </a:p>
          <a:p>
            <a:pPr marL="742950" lvl="2" indent="-285750" algn="just" eaLnBrk="0" hangingPunct="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Times-Roman"/>
              </a:rPr>
              <a:t>Routers</a:t>
            </a:r>
            <a:endParaRPr lang="en-US" sz="1800" dirty="0" smtClean="0">
              <a:latin typeface="Times-Roman"/>
            </a:endParaRPr>
          </a:p>
          <a:p>
            <a:pPr marL="0" lvl="1" algn="just" eaLnBrk="0" hangingPunct="0">
              <a:buFont typeface="Arial" panose="020B0604020202020204" pitchFamily="34" charset="0"/>
            </a:pPr>
            <a:endParaRPr lang="en-US" sz="1800" dirty="0">
              <a:latin typeface="Times-Roman"/>
            </a:endParaRPr>
          </a:p>
          <a:p>
            <a:pPr marL="457200" indent="-457200" algn="just" eaLnBrk="0" hangingPunct="0">
              <a:buFont typeface="Arial" panose="020B0604020202020204" pitchFamily="34" charset="0"/>
              <a:buChar char="•"/>
            </a:pPr>
            <a:endParaRPr lang="en-US" sz="1800" dirty="0">
              <a:latin typeface="Times-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3717611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1699773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8812565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12539315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10786206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1" dirty="0"/>
              <a:t>Radio Layer</a:t>
            </a:r>
            <a:br>
              <a:rPr lang="en-IN" b="1" i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i="1" dirty="0" smtClean="0"/>
              <a:t>Modulation</a:t>
            </a:r>
            <a:endParaRPr lang="en-IN" b="1" i="1" dirty="0"/>
          </a:p>
          <a:p>
            <a:r>
              <a:rPr lang="en-IN" dirty="0" smtClean="0"/>
              <a:t>Bluetooth </a:t>
            </a:r>
            <a:r>
              <a:rPr lang="en-IN" dirty="0"/>
              <a:t>uses a sophisticated version of FSK, called</a:t>
            </a:r>
          </a:p>
          <a:p>
            <a:r>
              <a:rPr lang="en-IN" dirty="0"/>
              <a:t>GFSK (FSK with Gaussian bandwidth </a:t>
            </a:r>
            <a:r>
              <a:rPr lang="en-IN" dirty="0" smtClean="0"/>
              <a:t>filtering). </a:t>
            </a:r>
          </a:p>
          <a:p>
            <a:r>
              <a:rPr lang="en-IN" dirty="0" smtClean="0"/>
              <a:t>GFSK </a:t>
            </a:r>
            <a:r>
              <a:rPr lang="en-IN" dirty="0"/>
              <a:t>has a carrier frequency. Bit 1 is represented by a </a:t>
            </a:r>
            <a:r>
              <a:rPr lang="en-IN" dirty="0" smtClean="0"/>
              <a:t>frequency deviation </a:t>
            </a:r>
            <a:r>
              <a:rPr lang="en-IN" dirty="0"/>
              <a:t>above the carrier; bit 0 is represented by a frequency deviation below the carrier.</a:t>
            </a:r>
          </a:p>
          <a:p>
            <a:r>
              <a:rPr lang="en-IN" dirty="0"/>
              <a:t>The frequencies, in megahertz, are defined according to the following formula </a:t>
            </a:r>
            <a:r>
              <a:rPr lang="en-IN" dirty="0" smtClean="0"/>
              <a:t>for each </a:t>
            </a:r>
            <a:r>
              <a:rPr lang="en-IN" dirty="0"/>
              <a:t>channel</a:t>
            </a:r>
            <a:r>
              <a:rPr lang="en-IN" dirty="0" smtClean="0"/>
              <a:t>.</a:t>
            </a:r>
          </a:p>
          <a:p>
            <a:r>
              <a:rPr lang="en-IN" dirty="0"/>
              <a:t> </a:t>
            </a:r>
            <a:r>
              <a:rPr lang="en-IN" dirty="0" smtClean="0"/>
              <a:t>    F</a:t>
            </a:r>
            <a:r>
              <a:rPr lang="en-IN" baseline="-25000" dirty="0" smtClean="0"/>
              <a:t>c</a:t>
            </a:r>
            <a:r>
              <a:rPr lang="en-IN" dirty="0" smtClean="0"/>
              <a:t> = 2402 + n MHz , n = 0,1,2 3….,78</a:t>
            </a:r>
            <a:endParaRPr lang="en-IN" dirty="0"/>
          </a:p>
          <a:p>
            <a:r>
              <a:rPr lang="en-IN" dirty="0"/>
              <a:t>For example, the first channel uses carrier frequency 2402 MHz (2.402 </a:t>
            </a:r>
            <a:r>
              <a:rPr lang="en-IN" dirty="0" smtClean="0"/>
              <a:t>GHz)</a:t>
            </a:r>
            <a:endParaRPr lang="en-IN" dirty="0"/>
          </a:p>
          <a:p>
            <a:r>
              <a:rPr lang="en-IN" dirty="0"/>
              <a:t>second channel uses carrier frequency 2403 MHz (2.403 GHz).</a:t>
            </a:r>
          </a:p>
        </p:txBody>
      </p:sp>
    </p:spTree>
    <p:extLst>
      <p:ext uri="{BB962C8B-B14F-4D97-AF65-F5344CB8AC3E}">
        <p14:creationId xmlns:p14="http://schemas.microsoft.com/office/powerpoint/2010/main" val="2486406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Check Your Understanding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altLang="en-IN" dirty="0" smtClean="0"/>
              <a:t>What is the basic unit of </a:t>
            </a:r>
            <a:r>
              <a:rPr lang="en-US" altLang="en-IN" dirty="0" err="1" smtClean="0"/>
              <a:t>bluetooth</a:t>
            </a:r>
            <a:endParaRPr lang="en-US" altLang="en-IN" dirty="0" smtClean="0"/>
          </a:p>
          <a:p>
            <a:pPr>
              <a:lnSpc>
                <a:spcPct val="200000"/>
              </a:lnSpc>
            </a:pPr>
            <a:r>
              <a:rPr lang="en-US" altLang="en-IN" dirty="0" smtClean="0"/>
              <a:t>Which flow control protocol is used in Bluetooth?</a:t>
            </a:r>
            <a:endParaRPr lang="en-US" altLang="en-IN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Outcome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Student should be able to </a:t>
            </a:r>
          </a:p>
          <a:p>
            <a:pPr marL="0" indent="0">
              <a:buNone/>
            </a:pPr>
            <a:endParaRPr lang="en-US" sz="2400" dirty="0"/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Explain the Bluetooth technology</a:t>
            </a:r>
          </a:p>
          <a:p>
            <a:pPr eaLnBrk="1" hangingPunct="1">
              <a:lnSpc>
                <a:spcPct val="90000"/>
              </a:lnSpc>
            </a:pPr>
            <a:endParaRPr lang="en-US" dirty="0" smtClean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itle 5"/>
          <p:cNvSpPr>
            <a:spLocks noGrp="1"/>
          </p:cNvSpPr>
          <p:nvPr>
            <p:ph type="ctrTitle"/>
          </p:nvPr>
        </p:nvSpPr>
        <p:spPr/>
        <p:txBody>
          <a:bodyPr vert="horz" wrap="square" lIns="91440" tIns="45720" rIns="91440" bIns="45720" anchor="ctr"/>
          <a:lstStyle/>
          <a:p>
            <a:pPr>
              <a:buClrTx/>
              <a:buSzTx/>
              <a:buFontTx/>
            </a:pPr>
            <a:r>
              <a:rPr lang="en-IN" altLang="x-none" sz="5400" b="1" dirty="0"/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4" descr="Uses and Benefits of Computer Network in Business Applications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900" y="274638"/>
            <a:ext cx="4708525" cy="5803900"/>
          </a:xfrm>
        </p:spPr>
      </p:pic>
      <p:pic>
        <p:nvPicPr>
          <p:cNvPr id="9218" name="Picture 6" descr="Top Team Computer Networks - Home | Facebook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7763" y="488950"/>
            <a:ext cx="4097337" cy="53736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483" y="2292350"/>
            <a:ext cx="7772400" cy="1362075"/>
          </a:xfrm>
        </p:spPr>
        <p:txBody>
          <a:bodyPr/>
          <a:lstStyle/>
          <a:p>
            <a:pPr>
              <a:spcBef>
                <a:spcPct val="20000"/>
              </a:spcBef>
              <a:buClr>
                <a:schemeClr val="tx1"/>
              </a:buClr>
              <a:buSzPct val="60000"/>
            </a:pPr>
            <a:r>
              <a:rPr lang="en-US" altLang="en-GB" dirty="0" smtClean="0">
                <a:solidFill>
                  <a:srgbClr val="000099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   Connecting </a:t>
            </a:r>
            <a:r>
              <a:rPr lang="en-US" altLang="en-GB" dirty="0">
                <a:solidFill>
                  <a:srgbClr val="000099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Devices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286232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</a:t>
            </a:r>
            <a:r>
              <a:rPr lang="en-IN" sz="2000" dirty="0">
                <a:latin typeface="Times-Roman"/>
              </a:rPr>
              <a:t>and networks do not normally operate in </a:t>
            </a:r>
            <a:r>
              <a:rPr lang="en-IN" sz="2000" dirty="0" smtClean="0">
                <a:latin typeface="Times-Roman"/>
              </a:rPr>
              <a:t>isolation.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 smtClean="0">
                <a:latin typeface="Times-Roman"/>
              </a:rPr>
              <a:t>Connecting </a:t>
            </a:r>
            <a:r>
              <a:rPr lang="en-IN" sz="2000" b="1" dirty="0">
                <a:latin typeface="Times-Roman"/>
              </a:rPr>
              <a:t>devices </a:t>
            </a:r>
            <a:r>
              <a:rPr lang="en-IN" sz="2000" dirty="0" smtClean="0">
                <a:latin typeface="Times-Roman"/>
              </a:rPr>
              <a:t>to connect </a:t>
            </a:r>
            <a:r>
              <a:rPr lang="en-IN" sz="2000" dirty="0">
                <a:latin typeface="Times-Roman"/>
              </a:rPr>
              <a:t>hosts together to make a network or to connect networks together to make </a:t>
            </a:r>
            <a:r>
              <a:rPr lang="en-IN" sz="2000" dirty="0" smtClean="0">
                <a:latin typeface="Times-Roman"/>
              </a:rPr>
              <a:t>an internet.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Connecting </a:t>
            </a:r>
            <a:r>
              <a:rPr lang="en-IN" sz="2000" dirty="0">
                <a:latin typeface="Times-Roman"/>
              </a:rPr>
              <a:t>devices can operate in different layers of the Internet model. </a:t>
            </a:r>
            <a:endParaRPr lang="en-IN" sz="2000" dirty="0">
              <a:latin typeface="Times-Roma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Three </a:t>
            </a:r>
            <a:r>
              <a:rPr lang="en-IN" sz="2000" dirty="0">
                <a:latin typeface="Times-Roman"/>
              </a:rPr>
              <a:t>kinds of </a:t>
            </a:r>
            <a:r>
              <a:rPr lang="en-IN" sz="2000" i="1" dirty="0">
                <a:latin typeface="Times-Roman"/>
              </a:rPr>
              <a:t>connecting devices: </a:t>
            </a:r>
            <a:endParaRPr lang="en-IN" sz="2000" i="1" dirty="0" smtClean="0">
              <a:latin typeface="Times-Roman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Hubs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Link-layer switches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Routers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988840"/>
            <a:ext cx="7258000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45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7171194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IN" sz="2000" dirty="0" smtClean="0">
                <a:latin typeface="Times-Roman"/>
              </a:rPr>
              <a:t>Hub  -</a:t>
            </a:r>
            <a:r>
              <a:rPr lang="en-IN" sz="2000" smtClean="0">
                <a:latin typeface="Times-Roman"/>
              </a:rPr>
              <a:t>physical layer</a:t>
            </a:r>
          </a:p>
          <a:p>
            <a:r>
              <a:rPr lang="en-IN" sz="2000" smtClean="0">
                <a:latin typeface="Times-Roman"/>
              </a:rPr>
              <a:t>Signals </a:t>
            </a:r>
            <a:r>
              <a:rPr lang="en-IN" sz="2000" dirty="0">
                <a:latin typeface="Times-Roman"/>
              </a:rPr>
              <a:t>that carry information</a:t>
            </a:r>
          </a:p>
          <a:p>
            <a:r>
              <a:rPr lang="en-IN" sz="2000" dirty="0">
                <a:latin typeface="Times-Roman"/>
              </a:rPr>
              <a:t>within a network can travel a fixed distance before attenuation endangers the integrity</a:t>
            </a:r>
          </a:p>
          <a:p>
            <a:r>
              <a:rPr lang="en-IN" sz="2000" dirty="0">
                <a:latin typeface="Times-Roman"/>
              </a:rPr>
              <a:t>of the data. A repeater receives a signal and, before it becomes too weak or corrupted,</a:t>
            </a:r>
          </a:p>
          <a:p>
            <a:r>
              <a:rPr lang="en-IN" sz="2000" dirty="0">
                <a:latin typeface="Times-Roman"/>
              </a:rPr>
              <a:t>regenerates and retimes the original bit pattern. The repeater then sends the refreshed</a:t>
            </a:r>
          </a:p>
          <a:p>
            <a:r>
              <a:rPr lang="en-IN" sz="2000" dirty="0">
                <a:latin typeface="Times-Roman"/>
              </a:rPr>
              <a:t>signal. In the past, when Ethernet LANs were using bus topology, a repeater was used</a:t>
            </a:r>
          </a:p>
          <a:p>
            <a:r>
              <a:rPr lang="en-IN" sz="2000" dirty="0">
                <a:latin typeface="Times-Roman"/>
              </a:rPr>
              <a:t>to connect two segments of a LAN to overcome the length restriction of the coaxial</a:t>
            </a:r>
          </a:p>
          <a:p>
            <a:r>
              <a:rPr lang="en-IN" sz="2000" dirty="0">
                <a:latin typeface="Times-Roman"/>
              </a:rPr>
              <a:t>cable. Today, however, Ethernet LANs use star topology. In a star topology, a repeater</a:t>
            </a:r>
          </a:p>
          <a:p>
            <a:r>
              <a:rPr lang="en-IN" sz="2000" dirty="0">
                <a:latin typeface="Times-Roman"/>
              </a:rPr>
              <a:t>is a multiport device, often called a hub, that can be used to serve as the connecting</a:t>
            </a:r>
          </a:p>
          <a:p>
            <a:r>
              <a:rPr lang="en-IN" sz="2000" dirty="0">
                <a:latin typeface="Times-Roman"/>
              </a:rPr>
              <a:t>point and at the same time function as a repeater. Figure 17.2 shows that when a</a:t>
            </a:r>
          </a:p>
          <a:p>
            <a:r>
              <a:rPr lang="en-IN" sz="2000" dirty="0">
                <a:latin typeface="Times-Roman"/>
              </a:rPr>
              <a:t>packet from station A to station B arrives at the hub, the signal representing the frame</a:t>
            </a:r>
          </a:p>
          <a:p>
            <a:r>
              <a:rPr lang="en-IN" sz="2000" dirty="0">
                <a:latin typeface="Times-Roman"/>
              </a:rPr>
              <a:t>is regenerated to remove any possible corrupting noise, but the hub forwards the</a:t>
            </a:r>
            <a:endParaRPr lang="en-IN" sz="2000" dirty="0">
              <a:latin typeface="Times-Roma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latin typeface="Times-Roman"/>
            </a:endParaRPr>
          </a:p>
        </p:txBody>
      </p:sp>
    </p:spTree>
    <p:extLst>
      <p:ext uri="{BB962C8B-B14F-4D97-AF65-F5344CB8AC3E}">
        <p14:creationId xmlns:p14="http://schemas.microsoft.com/office/powerpoint/2010/main" val="2194348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1463175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3CCFF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228600" y="406400"/>
            <a:ext cx="3821880" cy="107721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Connecting Devices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80900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 dirty="0">
              <a:latin typeface="Times New Roman" panose="02020603050405020304" charset="0"/>
            </a:endParaRPr>
          </a:p>
        </p:txBody>
      </p:sp>
      <p:sp>
        <p:nvSpPr>
          <p:cNvPr id="80901" name="Rectangle 8"/>
          <p:cNvSpPr/>
          <p:nvPr/>
        </p:nvSpPr>
        <p:spPr>
          <a:xfrm>
            <a:off x="533400" y="1461039"/>
            <a:ext cx="8077200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Times-Roman"/>
              </a:rPr>
              <a:t>Hosts a</a:t>
            </a:r>
          </a:p>
        </p:txBody>
      </p:sp>
    </p:spTree>
    <p:extLst>
      <p:ext uri="{BB962C8B-B14F-4D97-AF65-F5344CB8AC3E}">
        <p14:creationId xmlns:p14="http://schemas.microsoft.com/office/powerpoint/2010/main" val="3827336936"/>
      </p:ext>
    </p:extLst>
  </p:cSld>
  <p:clrMapOvr>
    <a:masterClrMapping/>
  </p:clrMapOvr>
</p:sld>
</file>

<file path=ppt/theme/theme1.xml><?xml version="1.0" encoding="utf-8"?>
<a:theme xmlns:a="http://schemas.openxmlformats.org/drawingml/2006/main" name="1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</TotalTime>
  <Words>541</Words>
  <Application>Microsoft Office PowerPoint</Application>
  <PresentationFormat>On-screen Show (4:3)</PresentationFormat>
  <Paragraphs>111</Paragraphs>
  <Slides>28</Slides>
  <Notes>22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宋体</vt:lpstr>
      <vt:lpstr>Arial</vt:lpstr>
      <vt:lpstr>Arial Black</vt:lpstr>
      <vt:lpstr>Times</vt:lpstr>
      <vt:lpstr>Times New Roman</vt:lpstr>
      <vt:lpstr>Times-Roman</vt:lpstr>
      <vt:lpstr>Verdana</vt:lpstr>
      <vt:lpstr>Wingdings</vt:lpstr>
      <vt:lpstr>1_Default Design</vt:lpstr>
      <vt:lpstr>PowerPoint Presentation</vt:lpstr>
      <vt:lpstr>PowerPoint Presentation</vt:lpstr>
      <vt:lpstr>PowerPoint Presentation</vt:lpstr>
      <vt:lpstr>    Connecting Devices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Radio Layer </vt:lpstr>
      <vt:lpstr>Check Your Understanding</vt:lpstr>
      <vt:lpstr>Outcome</vt:lpstr>
      <vt:lpstr>THANK YOU</vt:lpstr>
    </vt:vector>
  </TitlesOfParts>
  <Company>Ashenden Designs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1: Foundation</dc:title>
  <dc:subject>Computer Networks</dc:subject>
  <dc:creator>Larry L. Peterson and Bruce S. Davie</dc:creator>
  <cp:lastModifiedBy>Admin</cp:lastModifiedBy>
  <cp:revision>663</cp:revision>
  <dcterms:created xsi:type="dcterms:W3CDTF">2008-07-27T22:34:00Z</dcterms:created>
  <dcterms:modified xsi:type="dcterms:W3CDTF">2020-09-18T08:41:53Z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1033-11.2.0.9635</vt:lpwstr>
  </property>
</Properties>
</file>

<file path=docProps/thumbnail.jpeg>
</file>